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178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24"/>
  </p:normalViewPr>
  <p:slideViewPr>
    <p:cSldViewPr snapToGrid="0" snapToObjects="1">
      <p:cViewPr varScale="1">
        <p:scale>
          <a:sx n="104" d="100"/>
          <a:sy n="104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E3B5D-4B06-7D42-82E6-456CE36D0EBE}" type="datetimeFigureOut">
              <a:rPr lang="en-US" smtClean="0"/>
              <a:t>1/12/21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53861-34A9-7548-ACBB-64ADC88A4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18A78B-D325-418F-96F3-ACD24D5C0B9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64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AE1F7-7DC1-ED40-BB0D-15DF6EBF3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46FBE-96EB-3B4E-8CCE-9272B99C5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BE52-44BE-EA40-98C6-1D5785AE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7FBBC-5615-BD45-B98C-9A4C7084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E2685-2338-054B-BB7C-55A00C54B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3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0B94-318B-AA4E-BD47-9968DC1E4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BA1C8B-F67B-6E4A-8094-8266C6AED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406BF-4AED-0C47-9F2B-20B3175B9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A706A-5A2E-3342-80FD-6933B865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135A5-2490-A240-B87F-8B07EE30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6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DADB3-DD10-554E-AB4B-773A7000CC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7D608-F557-CF4D-905E-3E529701E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E1586-C239-6242-A15B-FAC63DE9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40B9-5184-2948-BF75-18A21E268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F044C-2B21-3D43-BD13-02F665903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8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6EF13-BAB4-1543-9B85-982CA14C4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AD4DF-B9CF-4A40-B7F0-028F2988F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0F324-8F57-C547-9091-2B660614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98BD8-02BE-0F44-A86B-9DFC3248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59930-138A-674D-A250-A7D101DD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5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AACE4-4ABA-CB4A-BAB3-4B0780AD9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24735-F37F-9B46-AF9B-E2771EDFC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C20BD-8E6D-194D-8BB1-3AB1C9DD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F02C8-AFEA-9642-B583-D707DB516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6115E-4667-7347-96CD-08DE4D24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1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9366F-E6CB-934D-A6FD-59D11406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EB4D7-F8A9-8146-B7A5-F2E9262AB7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CFAAE-7BE7-6A4F-899F-8C37C15636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5AB82-37FE-284F-8DEF-B4B00E111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804A4-A05F-4946-AF93-75D5959F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7C09B-AE0F-7A4E-B33C-40A93B52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4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5B5A-F3EA-EE43-A179-E85FBA276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1ECB1-9D03-054D-8586-64EE565F8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EC0A2-97E5-4C49-86D2-3915D1FF7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83E64-24EF-3447-991C-191E11E97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0EF782-070A-2441-AD0E-5CDAA8A3E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973E21-64C8-8B44-B7F6-206CBDA6C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93C12-EC61-C84C-BC9C-14ED5B90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0094C4-99DC-2A42-B74C-761CA8BBF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88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13230-04F4-9446-9E32-BF60A48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AE6DA-40E1-D14A-92CB-AFDC16905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E40C74-923D-6D48-8DDA-EE4445AA7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B78A66-74D6-A545-9DD8-8CCEF5DEF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4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EFB40-50CE-8140-A146-78835A13E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A9F9D-72BF-4A48-9DC8-BAD7405A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7EB1E-DBD6-8D48-B055-D7E6EA881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43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AB04B-93B0-AC42-8840-8FDF71598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BD284-044F-1943-8F81-20B80290D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49C076-3E0D-AC43-AC8F-0B8F1E83F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69A7F-60A2-B246-9E62-935D7A434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80C9F-734F-3D47-84E7-2BAD7515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5E9BA8-D6B9-DE42-8E23-6D1B90B1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6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D2A3D-3B02-3D4C-B67E-C6D700851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155014-8C68-6640-BFE2-9D2E18F9D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CEC79-8444-B049-8CB9-413DD827C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D9437-E47C-6247-8161-F6B6652D1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0E414-64F5-1742-B280-5DB841227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4AAC6-0F29-CE41-8EA1-F6D4C3B3B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3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C1B28-8DA8-6645-9F6D-B0D3DC08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D5696-65F3-0243-97D4-D767F5D11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62B70-A06B-DB40-93DF-D8602AD7E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4D554-38D7-194A-BDC1-6A5CEA3113EF}" type="datetimeFigureOut">
              <a:rPr lang="en-US" smtClean="0"/>
              <a:t>1/12/21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CD57D-53DB-BC4E-A267-49E4170892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7A039-0CDE-E147-935D-B05B582B4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CE651-4F86-DD43-85A0-275293A3FA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7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3C82302-F5A0-074B-87E3-38B11C484F15}"/>
              </a:ext>
            </a:extLst>
          </p:cNvPr>
          <p:cNvSpPr txBox="1"/>
          <p:nvPr/>
        </p:nvSpPr>
        <p:spPr>
          <a:xfrm>
            <a:off x="3249664" y="101070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2"/>
                </a:solidFill>
              </a:rPr>
              <a:t>集団T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876E0-D321-AC4A-B2A5-E224FE61AF26}"/>
              </a:ext>
            </a:extLst>
          </p:cNvPr>
          <p:cNvSpPr txBox="1"/>
          <p:nvPr/>
        </p:nvSpPr>
        <p:spPr>
          <a:xfrm>
            <a:off x="8419334" y="1010704"/>
            <a:ext cx="793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solidFill>
                  <a:schemeClr val="accent6"/>
                </a:solidFill>
              </a:rPr>
              <a:t>集団U</a:t>
            </a:r>
            <a:endParaRPr lang="en-US" dirty="0">
              <a:solidFill>
                <a:schemeClr val="accent6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6B3DCE-DEF0-C743-95C3-ABDB80316629}"/>
              </a:ext>
            </a:extLst>
          </p:cNvPr>
          <p:cNvGrpSpPr/>
          <p:nvPr/>
        </p:nvGrpSpPr>
        <p:grpSpPr>
          <a:xfrm>
            <a:off x="1359243" y="1445741"/>
            <a:ext cx="4534930" cy="2582562"/>
            <a:chOff x="1359243" y="1445741"/>
            <a:chExt cx="4534930" cy="258256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8F7FD88-B8CD-4742-95D8-965E2B7767BF}"/>
                </a:ext>
              </a:extLst>
            </p:cNvPr>
            <p:cNvSpPr/>
            <p:nvPr/>
          </p:nvSpPr>
          <p:spPr>
            <a:xfrm>
              <a:off x="1359243" y="1445741"/>
              <a:ext cx="4534930" cy="258256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10F3178-5841-2240-A1FD-7810B71B137F}"/>
                </a:ext>
              </a:extLst>
            </p:cNvPr>
            <p:cNvCxnSpPr>
              <a:stCxn id="4" idx="0"/>
              <a:endCxn id="4" idx="4"/>
            </p:cNvCxnSpPr>
            <p:nvPr/>
          </p:nvCxnSpPr>
          <p:spPr>
            <a:xfrm>
              <a:off x="3626708" y="1445741"/>
              <a:ext cx="0" cy="258256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CD87A4B-D680-C04C-9DD4-791F67E4BF4C}"/>
                </a:ext>
              </a:extLst>
            </p:cNvPr>
            <p:cNvSpPr txBox="1"/>
            <p:nvPr/>
          </p:nvSpPr>
          <p:spPr>
            <a:xfrm>
              <a:off x="2159108" y="2138757"/>
              <a:ext cx="12410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A（女性</a:t>
              </a:r>
              <a:r>
                <a:rPr lang="en-US" dirty="0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）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593A8E-AF54-9748-AA26-ED4FE4BA592B}"/>
                </a:ext>
              </a:extLst>
            </p:cNvPr>
            <p:cNvSpPr txBox="1"/>
            <p:nvPr/>
          </p:nvSpPr>
          <p:spPr>
            <a:xfrm>
              <a:off x="3991347" y="2138757"/>
              <a:ext cx="1233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B（男性</a:t>
              </a:r>
              <a:r>
                <a:rPr lang="en-US" dirty="0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）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A7249E4-8167-5041-9C6E-5D8950A1BB0E}"/>
                </a:ext>
              </a:extLst>
            </p:cNvPr>
            <p:cNvSpPr txBox="1"/>
            <p:nvPr/>
          </p:nvSpPr>
          <p:spPr>
            <a:xfrm>
              <a:off x="2278704" y="2605049"/>
              <a:ext cx="1001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G+ 6</a:t>
              </a:r>
              <a:r>
                <a:rPr lang="en-US" altLang="ja-JP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</a:p>
            <a:p>
              <a:pPr algn="ctr"/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G− 4</a:t>
              </a:r>
              <a:r>
                <a:rPr lang="en-US" altLang="ja-JP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D711CE3-FADC-7D4A-996C-9C5A615E8922}"/>
                </a:ext>
              </a:extLst>
            </p:cNvPr>
            <p:cNvSpPr txBox="1"/>
            <p:nvPr/>
          </p:nvSpPr>
          <p:spPr>
            <a:xfrm>
              <a:off x="4106936" y="2605049"/>
              <a:ext cx="10018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G+ 6</a:t>
              </a:r>
              <a:r>
                <a:rPr lang="en-US" altLang="ja-JP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</a:p>
            <a:p>
              <a:pPr algn="ctr"/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G− 4</a:t>
              </a:r>
              <a:r>
                <a:rPr lang="en-US" altLang="ja-JP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  <a:r>
                <a:rPr lang="en-US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</p:grpSp>
      <p:sp>
        <p:nvSpPr>
          <p:cNvPr id="21" name="Curved Right Arrow 20">
            <a:extLst>
              <a:ext uri="{FF2B5EF4-FFF2-40B4-BE49-F238E27FC236}">
                <a16:creationId xmlns:a16="http://schemas.microsoft.com/office/drawing/2014/main" id="{E10EA3C0-FBFC-FE4F-AD2B-7E54F62A470F}"/>
              </a:ext>
            </a:extLst>
          </p:cNvPr>
          <p:cNvSpPr/>
          <p:nvPr/>
        </p:nvSpPr>
        <p:spPr>
          <a:xfrm rot="20117760">
            <a:off x="3725218" y="4103670"/>
            <a:ext cx="595880" cy="957078"/>
          </a:xfrm>
          <a:prstGeom prst="curvedRightArrow">
            <a:avLst>
              <a:gd name="adj1" fmla="val 40965"/>
              <a:gd name="adj2" fmla="val 50000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C030A72-F14A-344D-A960-6E60CFD21263}"/>
              </a:ext>
            </a:extLst>
          </p:cNvPr>
          <p:cNvGrpSpPr/>
          <p:nvPr/>
        </p:nvGrpSpPr>
        <p:grpSpPr>
          <a:xfrm>
            <a:off x="3697470" y="4820172"/>
            <a:ext cx="2855730" cy="1626287"/>
            <a:chOff x="1359243" y="1445741"/>
            <a:chExt cx="4534930" cy="2582562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8A6587C-E8E2-BB4E-85A1-7564379C978E}"/>
                </a:ext>
              </a:extLst>
            </p:cNvPr>
            <p:cNvSpPr/>
            <p:nvPr/>
          </p:nvSpPr>
          <p:spPr>
            <a:xfrm>
              <a:off x="1359243" y="1445741"/>
              <a:ext cx="4534930" cy="258256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accent2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7170715-07D8-EF4E-A68B-D0E9219E2839}"/>
                </a:ext>
              </a:extLst>
            </p:cNvPr>
            <p:cNvCxnSpPr>
              <a:stCxn id="25" idx="0"/>
              <a:endCxn id="25" idx="4"/>
            </p:cNvCxnSpPr>
            <p:nvPr/>
          </p:nvCxnSpPr>
          <p:spPr>
            <a:xfrm>
              <a:off x="3626708" y="1445741"/>
              <a:ext cx="0" cy="258256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26B27A0-FEF3-DE46-AC89-255E11283D92}"/>
                </a:ext>
              </a:extLst>
            </p:cNvPr>
            <p:cNvSpPr txBox="1"/>
            <p:nvPr/>
          </p:nvSpPr>
          <p:spPr>
            <a:xfrm>
              <a:off x="2142979" y="2138757"/>
              <a:ext cx="1273304" cy="40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err="1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A（女性</a:t>
              </a:r>
              <a:r>
                <a:rPr lang="en-US" sz="1050" dirty="0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）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64A41AD-41EC-9A4A-B536-F2071FF6FEFA}"/>
                </a:ext>
              </a:extLst>
            </p:cNvPr>
            <p:cNvSpPr txBox="1"/>
            <p:nvPr/>
          </p:nvSpPr>
          <p:spPr>
            <a:xfrm>
              <a:off x="3975029" y="2138757"/>
              <a:ext cx="1265667" cy="40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err="1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B（男性</a:t>
              </a:r>
              <a:r>
                <a:rPr lang="en-US" sz="1050" dirty="0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）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F199674-34B7-DE40-A731-76AE7E061018}"/>
                </a:ext>
              </a:extLst>
            </p:cNvPr>
            <p:cNvSpPr txBox="1"/>
            <p:nvPr/>
          </p:nvSpPr>
          <p:spPr>
            <a:xfrm>
              <a:off x="2278704" y="2605050"/>
              <a:ext cx="1001852" cy="6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G+ 6</a:t>
              </a:r>
              <a:r>
                <a:rPr lang="en-US" altLang="ja-JP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</a:p>
            <a:p>
              <a:pPr algn="ctr"/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G− 4</a:t>
              </a:r>
              <a:r>
                <a:rPr lang="en-US" altLang="ja-JP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CC904D-D3EF-3049-80D8-5435D35AE860}"/>
                </a:ext>
              </a:extLst>
            </p:cNvPr>
            <p:cNvSpPr txBox="1"/>
            <p:nvPr/>
          </p:nvSpPr>
          <p:spPr>
            <a:xfrm>
              <a:off x="4106937" y="2605050"/>
              <a:ext cx="1001852" cy="6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G+ 6</a:t>
              </a:r>
              <a:r>
                <a:rPr lang="en-US" altLang="ja-JP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</a:p>
            <a:p>
              <a:pPr algn="ctr"/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G− 4</a:t>
              </a:r>
              <a:r>
                <a:rPr lang="en-US" altLang="ja-JP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0%</a:t>
              </a:r>
              <a:r>
                <a:rPr lang="en-US" sz="1050" dirty="0">
                  <a:ln>
                    <a:solidFill>
                      <a:srgbClr val="7030A0"/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F31A83DD-984D-F843-8E5B-BAA1CDDC18AA}"/>
              </a:ext>
            </a:extLst>
          </p:cNvPr>
          <p:cNvSpPr txBox="1"/>
          <p:nvPr/>
        </p:nvSpPr>
        <p:spPr>
          <a:xfrm>
            <a:off x="4205708" y="4246317"/>
            <a:ext cx="772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確率P</a:t>
            </a:r>
            <a:endParaRPr 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02C60F-EFC7-9C4A-833D-DE7F1C8EBFFB}"/>
              </a:ext>
            </a:extLst>
          </p:cNvPr>
          <p:cNvSpPr txBox="1"/>
          <p:nvPr/>
        </p:nvSpPr>
        <p:spPr>
          <a:xfrm>
            <a:off x="2810325" y="1010704"/>
            <a:ext cx="446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①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B992C87-BA75-004C-B27C-8F0431B9AA06}"/>
              </a:ext>
            </a:extLst>
          </p:cNvPr>
          <p:cNvSpPr/>
          <p:nvPr/>
        </p:nvSpPr>
        <p:spPr>
          <a:xfrm>
            <a:off x="6553200" y="1445741"/>
            <a:ext cx="4534930" cy="2582562"/>
          </a:xfrm>
          <a:prstGeom prst="ellips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A18DB6-C322-2C43-8995-5B3B19688263}"/>
              </a:ext>
            </a:extLst>
          </p:cNvPr>
          <p:cNvCxnSpPr>
            <a:stCxn id="34" idx="0"/>
            <a:endCxn id="34" idx="4"/>
          </p:cNvCxnSpPr>
          <p:nvPr/>
        </p:nvCxnSpPr>
        <p:spPr>
          <a:xfrm>
            <a:off x="8820665" y="1445741"/>
            <a:ext cx="0" cy="258256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8473383-9B90-F341-AC0E-2D7F7279EB07}"/>
              </a:ext>
            </a:extLst>
          </p:cNvPr>
          <p:cNvSpPr txBox="1"/>
          <p:nvPr/>
        </p:nvSpPr>
        <p:spPr>
          <a:xfrm>
            <a:off x="7353065" y="2138757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A（女性</a:t>
            </a:r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F32FF8-E341-9549-A162-F8B89DC037F7}"/>
              </a:ext>
            </a:extLst>
          </p:cNvPr>
          <p:cNvSpPr txBox="1"/>
          <p:nvPr/>
        </p:nvSpPr>
        <p:spPr>
          <a:xfrm>
            <a:off x="9185304" y="2138757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B（男性</a:t>
            </a:r>
            <a:r>
              <a:rPr lang="en-US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）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958D02B-0BCF-5B40-BF17-741637F8DCC0}"/>
              </a:ext>
            </a:extLst>
          </p:cNvPr>
          <p:cNvSpPr txBox="1"/>
          <p:nvPr/>
        </p:nvSpPr>
        <p:spPr>
          <a:xfrm>
            <a:off x="7472661" y="2605049"/>
            <a:ext cx="100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G+ 5</a:t>
            </a:r>
            <a:r>
              <a:rPr lang="en-US" altLang="ja-JP" dirty="0">
                <a:solidFill>
                  <a:srgbClr val="00B0F0"/>
                </a:solidFill>
              </a:rPr>
              <a:t>0%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G− 5</a:t>
            </a:r>
            <a:r>
              <a:rPr lang="en-US" altLang="ja-JP" dirty="0">
                <a:solidFill>
                  <a:srgbClr val="00B0F0"/>
                </a:solidFill>
              </a:rPr>
              <a:t>0%</a:t>
            </a:r>
            <a:r>
              <a:rPr lang="en-US" dirty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BA1B9DA-FBAD-FD49-99CD-930B8C8C4C45}"/>
              </a:ext>
            </a:extLst>
          </p:cNvPr>
          <p:cNvSpPr txBox="1"/>
          <p:nvPr/>
        </p:nvSpPr>
        <p:spPr>
          <a:xfrm>
            <a:off x="9300893" y="2605049"/>
            <a:ext cx="100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G+ 9</a:t>
            </a:r>
            <a:r>
              <a:rPr lang="en-US" altLang="ja-JP" dirty="0">
                <a:solidFill>
                  <a:srgbClr val="002060"/>
                </a:solidFill>
              </a:rPr>
              <a:t>0%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G− 1</a:t>
            </a:r>
            <a:r>
              <a:rPr lang="en-US" altLang="ja-JP" dirty="0">
                <a:solidFill>
                  <a:srgbClr val="002060"/>
                </a:solidFill>
              </a:rPr>
              <a:t>0%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B5BC57-1FDD-434C-A63A-0BCB6F95EC5B}"/>
              </a:ext>
            </a:extLst>
          </p:cNvPr>
          <p:cNvSpPr txBox="1"/>
          <p:nvPr/>
        </p:nvSpPr>
        <p:spPr>
          <a:xfrm>
            <a:off x="7932564" y="1010704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②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9749C5D-EB1A-1549-9435-8F5319B8871D}"/>
              </a:ext>
            </a:extLst>
          </p:cNvPr>
          <p:cNvSpPr txBox="1"/>
          <p:nvPr/>
        </p:nvSpPr>
        <p:spPr>
          <a:xfrm>
            <a:off x="1533876" y="449271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</a:t>
            </a:r>
            <a:r>
              <a:rPr lang="en-US" altLang="ja-JP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&lt;0.05</a:t>
            </a:r>
            <a:endParaRPr 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9ADA4F8-B0B8-B14E-AB70-97E679CF1C87}"/>
              </a:ext>
            </a:extLst>
          </p:cNvPr>
          <p:cNvGrpSpPr/>
          <p:nvPr/>
        </p:nvGrpSpPr>
        <p:grpSpPr>
          <a:xfrm>
            <a:off x="501179" y="4861359"/>
            <a:ext cx="2855730" cy="1626287"/>
            <a:chOff x="1359243" y="1445741"/>
            <a:chExt cx="4534930" cy="2582562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CA8B975-9859-B54B-BA88-344D1E889936}"/>
                </a:ext>
              </a:extLst>
            </p:cNvPr>
            <p:cNvSpPr/>
            <p:nvPr/>
          </p:nvSpPr>
          <p:spPr>
            <a:xfrm>
              <a:off x="1359243" y="1445741"/>
              <a:ext cx="4534930" cy="2582562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>
                <a:solidFill>
                  <a:schemeClr val="accent2"/>
                </a:solidFill>
              </a:endParaRP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4EADE24-696B-864B-BB3B-776CD108622F}"/>
                </a:ext>
              </a:extLst>
            </p:cNvPr>
            <p:cNvCxnSpPr>
              <a:stCxn id="58" idx="0"/>
              <a:endCxn id="58" idx="4"/>
            </p:cNvCxnSpPr>
            <p:nvPr/>
          </p:nvCxnSpPr>
          <p:spPr>
            <a:xfrm>
              <a:off x="3626708" y="1445741"/>
              <a:ext cx="0" cy="258256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98B852D0-034D-2D46-BC0C-2DEB59D2D8A7}"/>
                </a:ext>
              </a:extLst>
            </p:cNvPr>
            <p:cNvSpPr txBox="1"/>
            <p:nvPr/>
          </p:nvSpPr>
          <p:spPr>
            <a:xfrm>
              <a:off x="2142979" y="2138757"/>
              <a:ext cx="1273304" cy="40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err="1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A（女性</a:t>
              </a:r>
              <a:r>
                <a:rPr lang="en-US" sz="1050" dirty="0">
                  <a:ln>
                    <a:solidFill>
                      <a:srgbClr val="FF0000"/>
                    </a:solidFill>
                  </a:ln>
                  <a:solidFill>
                    <a:schemeClr val="accent2"/>
                  </a:solidFill>
                </a:rPr>
                <a:t>）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4C4C76D-76B8-B749-A632-8B5983DEBBF8}"/>
                </a:ext>
              </a:extLst>
            </p:cNvPr>
            <p:cNvSpPr txBox="1"/>
            <p:nvPr/>
          </p:nvSpPr>
          <p:spPr>
            <a:xfrm>
              <a:off x="3975029" y="2138757"/>
              <a:ext cx="1265667" cy="403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err="1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B（男性</a:t>
              </a:r>
              <a:r>
                <a:rPr lang="en-US" sz="1050" dirty="0">
                  <a:ln>
                    <a:solidFill>
                      <a:srgbClr val="0070C0"/>
                    </a:solidFill>
                  </a:ln>
                  <a:solidFill>
                    <a:srgbClr val="0070C0"/>
                  </a:solidFill>
                </a:rPr>
                <a:t>）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435B0E6-63F5-D446-9439-4DA9E311AD2A}"/>
                </a:ext>
              </a:extLst>
            </p:cNvPr>
            <p:cNvSpPr txBox="1"/>
            <p:nvPr/>
          </p:nvSpPr>
          <p:spPr>
            <a:xfrm>
              <a:off x="2278704" y="2605050"/>
              <a:ext cx="1001852" cy="6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G+ 5</a:t>
              </a:r>
              <a:r>
                <a:rPr lang="en-US" altLang="ja-JP" sz="1050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%</a:t>
              </a:r>
            </a:p>
            <a:p>
              <a:pPr algn="ctr"/>
              <a:r>
                <a:rPr lang="en-US" sz="1050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G− 95</a:t>
              </a:r>
              <a:r>
                <a:rPr lang="en-US" altLang="ja-JP" sz="1050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%</a:t>
              </a:r>
              <a:r>
                <a:rPr lang="en-US" sz="1050" dirty="0">
                  <a:ln>
                    <a:solidFill>
                      <a:schemeClr val="accent4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7E38217-C769-A044-A590-1418C352C0CB}"/>
                </a:ext>
              </a:extLst>
            </p:cNvPr>
            <p:cNvSpPr txBox="1"/>
            <p:nvPr/>
          </p:nvSpPr>
          <p:spPr>
            <a:xfrm>
              <a:off x="4106937" y="2605050"/>
              <a:ext cx="1001852" cy="6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G+ 90</a:t>
              </a:r>
              <a:r>
                <a:rPr lang="en-US" altLang="ja-JP" sz="1050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%</a:t>
              </a:r>
            </a:p>
            <a:p>
              <a:pPr algn="ctr"/>
              <a:r>
                <a:rPr lang="en-US" sz="1050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G− 10</a:t>
              </a:r>
              <a:r>
                <a:rPr lang="en-US" altLang="ja-JP" sz="1050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%</a:t>
              </a:r>
              <a:r>
                <a:rPr lang="en-US" sz="1050" dirty="0">
                  <a:ln>
                    <a:solidFill>
                      <a:schemeClr val="accent6">
                        <a:lumMod val="50000"/>
                      </a:schemeClr>
                    </a:solidFill>
                  </a:ln>
                  <a:solidFill>
                    <a:srgbClr val="7030A0"/>
                  </a:solidFill>
                </a:rPr>
                <a:t> </a:t>
              </a:r>
            </a:p>
          </p:txBody>
        </p:sp>
      </p:grpSp>
      <p:sp>
        <p:nvSpPr>
          <p:cNvPr id="64" name="Rectangle 63">
            <a:extLst>
              <a:ext uri="{FF2B5EF4-FFF2-40B4-BE49-F238E27FC236}">
                <a16:creationId xmlns:a16="http://schemas.microsoft.com/office/drawing/2014/main" id="{B70F997D-F2D4-2E44-BF18-C366F7FFBEEE}"/>
              </a:ext>
            </a:extLst>
          </p:cNvPr>
          <p:cNvSpPr/>
          <p:nvPr/>
        </p:nvSpPr>
        <p:spPr>
          <a:xfrm>
            <a:off x="296562" y="4430983"/>
            <a:ext cx="3225114" cy="2315806"/>
          </a:xfrm>
          <a:custGeom>
            <a:avLst/>
            <a:gdLst>
              <a:gd name="connsiteX0" fmla="*/ 0 w 3225114"/>
              <a:gd name="connsiteY0" fmla="*/ 0 h 2315806"/>
              <a:gd name="connsiteX1" fmla="*/ 505268 w 3225114"/>
              <a:gd name="connsiteY1" fmla="*/ 0 h 2315806"/>
              <a:gd name="connsiteX2" fmla="*/ 946033 w 3225114"/>
              <a:gd name="connsiteY2" fmla="*/ 0 h 2315806"/>
              <a:gd name="connsiteX3" fmla="*/ 1548055 w 3225114"/>
              <a:gd name="connsiteY3" fmla="*/ 0 h 2315806"/>
              <a:gd name="connsiteX4" fmla="*/ 2053323 w 3225114"/>
              <a:gd name="connsiteY4" fmla="*/ 0 h 2315806"/>
              <a:gd name="connsiteX5" fmla="*/ 2558590 w 3225114"/>
              <a:gd name="connsiteY5" fmla="*/ 0 h 2315806"/>
              <a:gd name="connsiteX6" fmla="*/ 3225114 w 3225114"/>
              <a:gd name="connsiteY6" fmla="*/ 0 h 2315806"/>
              <a:gd name="connsiteX7" fmla="*/ 3225114 w 3225114"/>
              <a:gd name="connsiteY7" fmla="*/ 532635 h 2315806"/>
              <a:gd name="connsiteX8" fmla="*/ 3225114 w 3225114"/>
              <a:gd name="connsiteY8" fmla="*/ 1111587 h 2315806"/>
              <a:gd name="connsiteX9" fmla="*/ 3225114 w 3225114"/>
              <a:gd name="connsiteY9" fmla="*/ 1644222 h 2315806"/>
              <a:gd name="connsiteX10" fmla="*/ 3225114 w 3225114"/>
              <a:gd name="connsiteY10" fmla="*/ 2315806 h 2315806"/>
              <a:gd name="connsiteX11" fmla="*/ 2687595 w 3225114"/>
              <a:gd name="connsiteY11" fmla="*/ 2315806 h 2315806"/>
              <a:gd name="connsiteX12" fmla="*/ 2182327 w 3225114"/>
              <a:gd name="connsiteY12" fmla="*/ 2315806 h 2315806"/>
              <a:gd name="connsiteX13" fmla="*/ 1580306 w 3225114"/>
              <a:gd name="connsiteY13" fmla="*/ 2315806 h 2315806"/>
              <a:gd name="connsiteX14" fmla="*/ 978285 w 3225114"/>
              <a:gd name="connsiteY14" fmla="*/ 2315806 h 2315806"/>
              <a:gd name="connsiteX15" fmla="*/ 505268 w 3225114"/>
              <a:gd name="connsiteY15" fmla="*/ 2315806 h 2315806"/>
              <a:gd name="connsiteX16" fmla="*/ 0 w 3225114"/>
              <a:gd name="connsiteY16" fmla="*/ 2315806 h 2315806"/>
              <a:gd name="connsiteX17" fmla="*/ 0 w 3225114"/>
              <a:gd name="connsiteY17" fmla="*/ 1690538 h 2315806"/>
              <a:gd name="connsiteX18" fmla="*/ 0 w 3225114"/>
              <a:gd name="connsiteY18" fmla="*/ 1181061 h 2315806"/>
              <a:gd name="connsiteX19" fmla="*/ 0 w 3225114"/>
              <a:gd name="connsiteY19" fmla="*/ 648426 h 2315806"/>
              <a:gd name="connsiteX20" fmla="*/ 0 w 3225114"/>
              <a:gd name="connsiteY20" fmla="*/ 0 h 231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25114" h="2315806" extrusionOk="0">
                <a:moveTo>
                  <a:pt x="0" y="0"/>
                </a:moveTo>
                <a:cubicBezTo>
                  <a:pt x="183195" y="-9828"/>
                  <a:pt x="315620" y="28582"/>
                  <a:pt x="505268" y="0"/>
                </a:cubicBezTo>
                <a:cubicBezTo>
                  <a:pt x="694916" y="-28582"/>
                  <a:pt x="817711" y="30882"/>
                  <a:pt x="946033" y="0"/>
                </a:cubicBezTo>
                <a:cubicBezTo>
                  <a:pt x="1074356" y="-30882"/>
                  <a:pt x="1313034" y="62039"/>
                  <a:pt x="1548055" y="0"/>
                </a:cubicBezTo>
                <a:cubicBezTo>
                  <a:pt x="1783076" y="-62039"/>
                  <a:pt x="1856251" y="18553"/>
                  <a:pt x="2053323" y="0"/>
                </a:cubicBezTo>
                <a:cubicBezTo>
                  <a:pt x="2250395" y="-18553"/>
                  <a:pt x="2330025" y="51157"/>
                  <a:pt x="2558590" y="0"/>
                </a:cubicBezTo>
                <a:cubicBezTo>
                  <a:pt x="2787155" y="-51157"/>
                  <a:pt x="3024023" y="21817"/>
                  <a:pt x="3225114" y="0"/>
                </a:cubicBezTo>
                <a:cubicBezTo>
                  <a:pt x="3246685" y="222421"/>
                  <a:pt x="3213434" y="343119"/>
                  <a:pt x="3225114" y="532635"/>
                </a:cubicBezTo>
                <a:cubicBezTo>
                  <a:pt x="3236794" y="722151"/>
                  <a:pt x="3174303" y="876534"/>
                  <a:pt x="3225114" y="1111587"/>
                </a:cubicBezTo>
                <a:cubicBezTo>
                  <a:pt x="3275925" y="1346640"/>
                  <a:pt x="3222346" y="1393010"/>
                  <a:pt x="3225114" y="1644222"/>
                </a:cubicBezTo>
                <a:cubicBezTo>
                  <a:pt x="3227882" y="1895435"/>
                  <a:pt x="3182571" y="2153675"/>
                  <a:pt x="3225114" y="2315806"/>
                </a:cubicBezTo>
                <a:cubicBezTo>
                  <a:pt x="3060217" y="2323783"/>
                  <a:pt x="2867567" y="2275345"/>
                  <a:pt x="2687595" y="2315806"/>
                </a:cubicBezTo>
                <a:cubicBezTo>
                  <a:pt x="2507623" y="2356267"/>
                  <a:pt x="2307870" y="2260713"/>
                  <a:pt x="2182327" y="2315806"/>
                </a:cubicBezTo>
                <a:cubicBezTo>
                  <a:pt x="2056784" y="2370899"/>
                  <a:pt x="1767122" y="2310384"/>
                  <a:pt x="1580306" y="2315806"/>
                </a:cubicBezTo>
                <a:cubicBezTo>
                  <a:pt x="1393490" y="2321228"/>
                  <a:pt x="1165506" y="2277908"/>
                  <a:pt x="978285" y="2315806"/>
                </a:cubicBezTo>
                <a:cubicBezTo>
                  <a:pt x="791064" y="2353704"/>
                  <a:pt x="636468" y="2267283"/>
                  <a:pt x="505268" y="2315806"/>
                </a:cubicBezTo>
                <a:cubicBezTo>
                  <a:pt x="374068" y="2364329"/>
                  <a:pt x="205053" y="2270961"/>
                  <a:pt x="0" y="2315806"/>
                </a:cubicBezTo>
                <a:cubicBezTo>
                  <a:pt x="-46684" y="2059802"/>
                  <a:pt x="74898" y="1937762"/>
                  <a:pt x="0" y="1690538"/>
                </a:cubicBezTo>
                <a:cubicBezTo>
                  <a:pt x="-74898" y="1443314"/>
                  <a:pt x="13954" y="1413111"/>
                  <a:pt x="0" y="1181061"/>
                </a:cubicBezTo>
                <a:cubicBezTo>
                  <a:pt x="-13954" y="949011"/>
                  <a:pt x="20832" y="780001"/>
                  <a:pt x="0" y="648426"/>
                </a:cubicBezTo>
                <a:cubicBezTo>
                  <a:pt x="-20832" y="516851"/>
                  <a:pt x="6526" y="310055"/>
                  <a:pt x="0" y="0"/>
                </a:cubicBezTo>
                <a:close/>
              </a:path>
            </a:pathLst>
          </a:custGeom>
          <a:noFill/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1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>
            <a:extLst>
              <a:ext uri="{FF2B5EF4-FFF2-40B4-BE49-F238E27FC236}">
                <a16:creationId xmlns:a16="http://schemas.microsoft.com/office/drawing/2014/main" id="{D7A44C7C-B99E-44AD-9EC7-3671D3E22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14801"/>
            <a:ext cx="8458200" cy="206210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Null hypothesis         vs.    Alternative </a:t>
            </a:r>
            <a:r>
              <a:rPr lang="en-US" altLang="en-US" sz="3200" dirty="0">
                <a:solidFill>
                  <a:srgbClr val="000000"/>
                </a:solidFill>
                <a:latin typeface="Arial" charset="0"/>
              </a:rPr>
              <a:t>hypo.</a:t>
            </a:r>
            <a:endParaRPr lang="en-US" alt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dirty="0">
                <a:solidFill>
                  <a:srgbClr val="000000"/>
                </a:solidFill>
                <a:latin typeface="Arial" charset="0"/>
                <a:cs typeface="Arial" charset="0"/>
              </a:rPr>
              <a:t>Low P value → reject null hypothesis</a:t>
            </a:r>
            <a:endParaRPr lang="en-US" altLang="en-US" sz="3200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dirty="0">
                <a:solidFill>
                  <a:srgbClr val="000000"/>
                </a:solidFill>
                <a:latin typeface="Arial" charset="0"/>
              </a:rPr>
              <a:t>But p value cannot tell likelihood of truth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B1F96D-834A-49AF-B280-E1D21F44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762001"/>
            <a:ext cx="4572396" cy="34292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2B399E1-A7A0-488F-8092-645DEFE106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761852"/>
            <a:ext cx="4572396" cy="342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01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130</Words>
  <Application>Microsoft Macintosh PowerPoint</Application>
  <PresentationFormat>Widescreen</PresentationFormat>
  <Paragraphs>35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yoshieogino56@gmail.com</dc:creator>
  <cp:lastModifiedBy>yoshieogino56@gmail.com</cp:lastModifiedBy>
  <cp:revision>4</cp:revision>
  <dcterms:created xsi:type="dcterms:W3CDTF">2021-01-12T17:37:48Z</dcterms:created>
  <dcterms:modified xsi:type="dcterms:W3CDTF">2021-01-12T18:09:52Z</dcterms:modified>
</cp:coreProperties>
</file>